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02693-997E-4155-BA56-D74AB5717C21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4E38F-8F4F-4C4C-9E60-92A8C3BA94B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plek.org/inhoudbovenbouw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W6rnhiMxtK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plek.org/animaties/cel/plasmolyse2.html" TargetMode="External"/><Relationship Id="rId2" Type="http://schemas.openxmlformats.org/officeDocument/2006/relationships/hyperlink" Target="http://www.bioplek.org/inhoudbovenbouw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oplek.org/sheets/sheet_osmose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B. </a:t>
            </a:r>
            <a:r>
              <a:rPr lang="en-US" sz="2800" b="1" dirty="0" err="1" smtClean="0"/>
              <a:t>Stof</a:t>
            </a:r>
            <a:r>
              <a:rPr lang="en-US" sz="2800" b="1" dirty="0" smtClean="0"/>
              <a:t> 7 </a:t>
            </a:r>
            <a:r>
              <a:rPr lang="en-US" sz="2800" b="1" dirty="0" err="1" smtClean="0"/>
              <a:t>Membranen</a:t>
            </a:r>
            <a:r>
              <a:rPr lang="en-US" sz="2800" b="1" dirty="0" smtClean="0"/>
              <a:t> en het transport van </a:t>
            </a:r>
            <a:r>
              <a:rPr lang="en-US" sz="2800" b="1" dirty="0" err="1" smtClean="0"/>
              <a:t>stoffen</a:t>
            </a:r>
            <a:endParaRPr lang="nl-NL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r>
              <a:rPr lang="en-US" dirty="0" smtClean="0"/>
              <a:t>BIOPLEK  MEMBRANEN EN UITLEG EN ANIMATIES</a:t>
            </a:r>
          </a:p>
          <a:p>
            <a:r>
              <a:rPr lang="nl-NL" dirty="0" smtClean="0">
                <a:hlinkClick r:id="rId2"/>
              </a:rPr>
              <a:t>http://www.bioplek.org/inhoudbovenbouw.html#cel</a:t>
            </a:r>
            <a:r>
              <a:rPr lang="nl-NL" dirty="0" smtClean="0"/>
              <a:t> </a:t>
            </a:r>
          </a:p>
          <a:p>
            <a:r>
              <a:rPr lang="en-US" dirty="0" err="1" smtClean="0"/>
              <a:t>Voer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animatie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aantalkeren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net </a:t>
            </a:r>
            <a:r>
              <a:rPr lang="en-US" dirty="0" err="1" smtClean="0"/>
              <a:t>zo</a:t>
            </a:r>
            <a:r>
              <a:rPr lang="en-US" dirty="0" smtClean="0"/>
              <a:t> </a:t>
            </a:r>
            <a:r>
              <a:rPr lang="en-US" dirty="0" err="1" smtClean="0"/>
              <a:t>lang</a:t>
            </a:r>
            <a:r>
              <a:rPr lang="en-US" dirty="0" smtClean="0"/>
              <a:t> tot je </a:t>
            </a:r>
            <a:r>
              <a:rPr lang="en-US" dirty="0" err="1" smtClean="0"/>
              <a:t>begrijpt</a:t>
            </a:r>
            <a:r>
              <a:rPr lang="en-US" dirty="0" smtClean="0"/>
              <a:t> </a:t>
            </a: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r>
              <a:rPr lang="en-US" dirty="0" smtClean="0"/>
              <a:t> en de </a:t>
            </a:r>
            <a:r>
              <a:rPr lang="en-US" dirty="0" err="1" smtClean="0"/>
              <a:t>gebruikte</a:t>
            </a:r>
            <a:r>
              <a:rPr lang="en-US" dirty="0" smtClean="0"/>
              <a:t> </a:t>
            </a:r>
            <a:r>
              <a:rPr lang="en-US" dirty="0" err="1" smtClean="0"/>
              <a:t>namen</a:t>
            </a:r>
            <a:r>
              <a:rPr lang="en-US" dirty="0" smtClean="0"/>
              <a:t> in je </a:t>
            </a:r>
            <a:r>
              <a:rPr lang="en-US" dirty="0" err="1" smtClean="0"/>
              <a:t>geheugen</a:t>
            </a:r>
            <a:r>
              <a:rPr lang="en-US" dirty="0" smtClean="0"/>
              <a:t> </a:t>
            </a:r>
            <a:r>
              <a:rPr lang="en-US" dirty="0" err="1" smtClean="0"/>
              <a:t>zitten</a:t>
            </a:r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US" dirty="0" smtClean="0"/>
              <a:t>AMOEBE</a:t>
            </a:r>
          </a:p>
          <a:p>
            <a:r>
              <a:rPr lang="nl-NL" dirty="0" smtClean="0">
                <a:hlinkClick r:id="rId2"/>
              </a:rPr>
              <a:t>https://www.youtube.com/watch?v=W6rnhiMxtKU</a:t>
            </a:r>
            <a:r>
              <a:rPr lang="nl-NL" dirty="0" smtClean="0"/>
              <a:t>    ONGEVEER 1 MINUUT</a:t>
            </a:r>
          </a:p>
          <a:p>
            <a:r>
              <a:rPr lang="en-US" dirty="0" err="1" smtClean="0"/>
              <a:t>Cytoskelet</a:t>
            </a:r>
            <a:r>
              <a:rPr lang="en-US" dirty="0" smtClean="0"/>
              <a:t> (met </a:t>
            </a:r>
            <a:r>
              <a:rPr lang="en-US" dirty="0" err="1" smtClean="0"/>
              <a:t>kleurstoffen</a:t>
            </a:r>
            <a:r>
              <a:rPr lang="en-US" dirty="0" smtClean="0"/>
              <a:t>)</a:t>
            </a:r>
            <a:endParaRPr lang="en-US" dirty="0"/>
          </a:p>
          <a:p>
            <a:endParaRPr lang="nl-NL" dirty="0"/>
          </a:p>
        </p:txBody>
      </p:sp>
      <p:pic>
        <p:nvPicPr>
          <p:cNvPr id="4" name="Afbeelding 3" descr="cytoskelet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4077072"/>
            <a:ext cx="3284470" cy="2376264"/>
          </a:xfrm>
          <a:prstGeom prst="rect">
            <a:avLst/>
          </a:prstGeom>
        </p:spPr>
      </p:pic>
      <p:pic>
        <p:nvPicPr>
          <p:cNvPr id="5" name="Afbeelding 4" descr="cytoskelet 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077072"/>
            <a:ext cx="3168352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OPDRACHTEN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Opdracht</a:t>
            </a:r>
            <a:r>
              <a:rPr lang="en-US" sz="2400" dirty="0" smtClean="0"/>
              <a:t> 28 </a:t>
            </a:r>
            <a:r>
              <a:rPr lang="en-US" sz="2400" dirty="0" err="1" smtClean="0"/>
              <a:t>blz</a:t>
            </a:r>
            <a:r>
              <a:rPr lang="en-US" sz="2400" dirty="0" smtClean="0"/>
              <a:t>. 83</a:t>
            </a:r>
          </a:p>
          <a:p>
            <a:r>
              <a:rPr lang="en-US" sz="2400" dirty="0" err="1" smtClean="0"/>
              <a:t>Opdracht</a:t>
            </a:r>
            <a:r>
              <a:rPr lang="en-US" sz="2400" dirty="0" smtClean="0"/>
              <a:t> 29 </a:t>
            </a:r>
            <a:r>
              <a:rPr lang="en-US" sz="2400" dirty="0" err="1" smtClean="0"/>
              <a:t>blz</a:t>
            </a:r>
            <a:r>
              <a:rPr lang="en-US" sz="2400" dirty="0" smtClean="0"/>
              <a:t>. 84</a:t>
            </a:r>
          </a:p>
          <a:p>
            <a:r>
              <a:rPr lang="en-US" sz="2400" dirty="0" err="1" smtClean="0"/>
              <a:t>Opdracht</a:t>
            </a:r>
            <a:r>
              <a:rPr lang="en-US" sz="2400" dirty="0" smtClean="0"/>
              <a:t> 30 </a:t>
            </a:r>
            <a:r>
              <a:rPr lang="en-US" sz="2400" dirty="0" err="1" smtClean="0"/>
              <a:t>blz</a:t>
            </a:r>
            <a:r>
              <a:rPr lang="en-US" sz="2400" dirty="0" smtClean="0"/>
              <a:t>. 86</a:t>
            </a:r>
          </a:p>
          <a:p>
            <a:r>
              <a:rPr lang="en-US" sz="2400" dirty="0" err="1" smtClean="0"/>
              <a:t>Opdracht</a:t>
            </a:r>
            <a:r>
              <a:rPr lang="en-US" sz="2400" dirty="0" smtClean="0"/>
              <a:t> 31 </a:t>
            </a:r>
            <a:r>
              <a:rPr lang="en-US" sz="2400" dirty="0" err="1" smtClean="0"/>
              <a:t>blz</a:t>
            </a:r>
            <a:r>
              <a:rPr lang="en-US" sz="2400" dirty="0" smtClean="0"/>
              <a:t>. </a:t>
            </a:r>
            <a:r>
              <a:rPr lang="en-US" sz="2400" smtClean="0"/>
              <a:t>86</a:t>
            </a:r>
            <a:endParaRPr lang="nl-NL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dirty="0" smtClean="0"/>
              <a:t>Actief transport</a:t>
            </a:r>
          </a:p>
        </p:txBody>
      </p:sp>
      <p:sp>
        <p:nvSpPr>
          <p:cNvPr id="11366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r>
              <a:rPr lang="nl-NL" sz="2400" b="1" smtClean="0"/>
              <a:t>CELMEMBRAAN EN ACTIEF TRANSPORT  BIOPLEK</a:t>
            </a:r>
          </a:p>
          <a:p>
            <a:r>
              <a:rPr lang="nl-NL" sz="2400" smtClean="0">
                <a:hlinkClick r:id="rId2"/>
              </a:rPr>
              <a:t>http://www.bioplek.org/inhoudbovenbouw.html#osmose</a:t>
            </a:r>
            <a:r>
              <a:rPr lang="nl-NL" sz="2400" smtClean="0"/>
              <a:t> </a:t>
            </a:r>
          </a:p>
          <a:p>
            <a:endParaRPr lang="nl-NL" sz="2400" smtClean="0"/>
          </a:p>
          <a:p>
            <a:r>
              <a:rPr lang="nl-NL" sz="2400" b="1" smtClean="0"/>
              <a:t>PLASMOLYSE RODE UI  BIOPLEK</a:t>
            </a:r>
          </a:p>
          <a:p>
            <a:r>
              <a:rPr lang="nl-NL" sz="2400" smtClean="0">
                <a:hlinkClick r:id="rId2"/>
              </a:rPr>
              <a:t>http://www.bioplek.org/inhoudbovenbouw.html#osmos</a:t>
            </a:r>
            <a:endParaRPr lang="nl-NL" sz="2400" smtClean="0"/>
          </a:p>
          <a:p>
            <a:endParaRPr lang="nl-NL" sz="2400" smtClean="0"/>
          </a:p>
          <a:p>
            <a:r>
              <a:rPr lang="nl-NL" sz="2400" b="1" smtClean="0"/>
              <a:t>PLASMOLYSE WATERPEST  BIOPLEK</a:t>
            </a:r>
          </a:p>
          <a:p>
            <a:r>
              <a:rPr lang="nl-NL" sz="2400" b="1" smtClean="0">
                <a:hlinkClick r:id="rId3"/>
              </a:rPr>
              <a:t>http://www.bioplek.org/animaties/cel/plasmolyse2.html</a:t>
            </a:r>
            <a:r>
              <a:rPr lang="nl-NL" sz="2400" b="1" smtClean="0"/>
              <a:t>  </a:t>
            </a:r>
          </a:p>
          <a:p>
            <a:endParaRPr lang="nl-NL" sz="2400" b="1" smtClean="0"/>
          </a:p>
          <a:p>
            <a:r>
              <a:rPr lang="nl-NL" sz="2400" b="1" smtClean="0"/>
              <a:t>OSMOSE   BIOPLEK</a:t>
            </a:r>
          </a:p>
          <a:p>
            <a:r>
              <a:rPr lang="nl-NL" sz="2400" b="1" smtClean="0">
                <a:hlinkClick r:id="rId4"/>
              </a:rPr>
              <a:t>http://www.bioplek.org/sheets/sheet_osmose.html</a:t>
            </a:r>
            <a:endParaRPr lang="nl-NL" sz="2400" b="1" smtClean="0"/>
          </a:p>
          <a:p>
            <a:pPr>
              <a:buFontTx/>
              <a:buNone/>
            </a:pPr>
            <a:endParaRPr lang="nl-NL" sz="2400" b="1" smtClean="0"/>
          </a:p>
          <a:p>
            <a:endParaRPr lang="nl-NL" sz="2400" smtClean="0"/>
          </a:p>
          <a:p>
            <a:endParaRPr lang="nl-NL" sz="2400" smtClean="0"/>
          </a:p>
        </p:txBody>
      </p:sp>
      <p:sp>
        <p:nvSpPr>
          <p:cNvPr id="113668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54E212-7C50-4706-A5AE-58F3D4928B72}" type="slidenum">
              <a:rPr lang="nl-NL" smtClean="0"/>
              <a:pPr/>
              <a:t>2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TRANSPORTENZYMEN </a:t>
            </a:r>
            <a:br>
              <a:rPr lang="en-US" sz="4000" smtClean="0"/>
            </a:br>
            <a:r>
              <a:rPr lang="en-US" sz="4000" smtClean="0"/>
              <a:t>(in celmembranen, zie afb. Bioplek)</a:t>
            </a:r>
            <a:endParaRPr lang="nl-NL" sz="400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Kan een </a:t>
            </a:r>
            <a:r>
              <a:rPr lang="en-US" u="sng" smtClean="0"/>
              <a:t>passief</a:t>
            </a:r>
            <a:r>
              <a:rPr lang="en-US" smtClean="0"/>
              <a:t> proces zijn </a:t>
            </a:r>
            <a:r>
              <a:rPr lang="en-US" sz="2000" smtClean="0"/>
              <a:t>(kost geen energie)</a:t>
            </a:r>
            <a:endParaRPr lang="en-US" smtClean="0"/>
          </a:p>
          <a:p>
            <a:pPr eaLnBrk="1" hangingPunct="1"/>
            <a:r>
              <a:rPr lang="en-US" smtClean="0"/>
              <a:t>Wanneer?</a:t>
            </a:r>
          </a:p>
          <a:p>
            <a:pPr eaLnBrk="1" hangingPunct="1"/>
            <a:r>
              <a:rPr lang="en-US" smtClean="0"/>
              <a:t>Met concentratieverval mee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Kan een </a:t>
            </a:r>
            <a:r>
              <a:rPr lang="en-US" u="sng" smtClean="0"/>
              <a:t>actief</a:t>
            </a:r>
            <a:r>
              <a:rPr lang="en-US" smtClean="0"/>
              <a:t> proces zijn </a:t>
            </a:r>
            <a:r>
              <a:rPr lang="en-US" sz="2000" smtClean="0"/>
              <a:t>(kost wel energie)</a:t>
            </a:r>
            <a:endParaRPr lang="en-US" smtClean="0"/>
          </a:p>
          <a:p>
            <a:pPr eaLnBrk="1" hangingPunct="1"/>
            <a:r>
              <a:rPr lang="en-US" smtClean="0"/>
              <a:t>Wanneer?</a:t>
            </a:r>
          </a:p>
          <a:p>
            <a:pPr eaLnBrk="1" hangingPunct="1"/>
            <a:r>
              <a:rPr lang="en-US" smtClean="0"/>
              <a:t>Tegen concentratieverval in</a:t>
            </a:r>
            <a:endParaRPr lang="nl-NL" smtClean="0"/>
          </a:p>
        </p:txBody>
      </p:sp>
      <p:sp>
        <p:nvSpPr>
          <p:cNvPr id="114692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BE987D-7313-4DC5-957E-5964330D4EA9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Transportenzymen</a:t>
            </a:r>
            <a:br>
              <a:rPr lang="en-US" sz="4000" smtClean="0"/>
            </a:br>
            <a:r>
              <a:rPr lang="en-US" sz="4000" smtClean="0"/>
              <a:t>(passief)</a:t>
            </a:r>
            <a:endParaRPr lang="nl-NL" sz="4000" smtClean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Transportenzymen: </a:t>
            </a:r>
          </a:p>
          <a:p>
            <a:pPr eaLnBrk="1" hangingPunct="1"/>
            <a:r>
              <a:rPr lang="nl-NL" smtClean="0"/>
              <a:t>eiwitten die bijv. glucosemoleculen </a:t>
            </a:r>
          </a:p>
          <a:p>
            <a:pPr eaLnBrk="1" hangingPunct="1">
              <a:buFontTx/>
              <a:buNone/>
            </a:pPr>
            <a:r>
              <a:rPr lang="nl-NL" smtClean="0"/>
              <a:t>   of ionen door het celmembraan heen transporteren. Kost geen energie. </a:t>
            </a:r>
          </a:p>
          <a:p>
            <a:pPr eaLnBrk="1" hangingPunct="1"/>
            <a:r>
              <a:rPr lang="nl-NL" smtClean="0"/>
              <a:t>Concentratieverval: van plaats met </a:t>
            </a:r>
            <a:r>
              <a:rPr lang="nl-NL" u="sng" smtClean="0"/>
              <a:t>hoge</a:t>
            </a:r>
            <a:r>
              <a:rPr lang="nl-NL" smtClean="0"/>
              <a:t> concentratie van de stof naar een plaats met een </a:t>
            </a:r>
            <a:r>
              <a:rPr lang="nl-NL" u="sng" smtClean="0"/>
              <a:t>lagere</a:t>
            </a:r>
            <a:r>
              <a:rPr lang="nl-NL" smtClean="0"/>
              <a:t> concentratie van die stof.</a:t>
            </a:r>
          </a:p>
        </p:txBody>
      </p:sp>
      <p:sp>
        <p:nvSpPr>
          <p:cNvPr id="116740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792A0A-989C-40C4-AD0A-F9596225A198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Transportenzymen</a:t>
            </a:r>
            <a:br>
              <a:rPr lang="en-US" sz="4000" smtClean="0"/>
            </a:br>
            <a:r>
              <a:rPr lang="en-US" sz="4000" smtClean="0"/>
              <a:t>(actief)</a:t>
            </a:r>
            <a:endParaRPr lang="nl-NL" sz="4000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sz="2800" smtClean="0"/>
              <a:t>Actief transport: tegen concentratieverval in, kost energie.</a:t>
            </a:r>
          </a:p>
          <a:p>
            <a:pPr eaLnBrk="1" hangingPunct="1">
              <a:lnSpc>
                <a:spcPct val="80000"/>
              </a:lnSpc>
            </a:pPr>
            <a:r>
              <a:rPr lang="nl-NL" sz="2800" smtClean="0"/>
              <a:t>Natrium-kaliumpomp: transportenzymen die Na+-ionen uit de cel halen en K+-ionen de cel binnen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Ca2+-ionen (= kalk)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Glucosemoleculen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Energie wordt geleverd door mito…….. ?</a:t>
            </a:r>
            <a:endParaRPr lang="nl-NL" sz="2800" smtClean="0"/>
          </a:p>
          <a:p>
            <a:pPr eaLnBrk="1" hangingPunct="1">
              <a:lnSpc>
                <a:spcPct val="80000"/>
              </a:lnSpc>
            </a:pPr>
            <a:r>
              <a:rPr lang="nl-NL" sz="2800" smtClean="0"/>
              <a:t>Receptoreiwitten: speciale eiwitten die aan de buitenkant stoffen kunnen binden. Verschillende soorten.</a:t>
            </a:r>
          </a:p>
        </p:txBody>
      </p:sp>
      <p:sp>
        <p:nvSpPr>
          <p:cNvPr id="117764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F60FB3-5339-4FE4-B7C7-89D163B9CC10}" type="slidenum">
              <a:rPr lang="nl-NL" smtClean="0"/>
              <a:pPr/>
              <a:t>5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Andere processen</a:t>
            </a:r>
            <a:endParaRPr lang="nl-NL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z="2800" u="sng" smtClean="0"/>
              <a:t>Fagocytose</a:t>
            </a:r>
            <a:r>
              <a:rPr lang="nl-NL" sz="2800" smtClean="0"/>
              <a:t>: actief proces waarbij een stof in de cel wordt opgenomen zonder het celmembraan te passeren, de stof zit dan in een blaasje dat van het celmembraan afgesnoerd word. </a:t>
            </a:r>
          </a:p>
          <a:p>
            <a:pPr eaLnBrk="1" hangingPunct="1">
              <a:lnSpc>
                <a:spcPct val="90000"/>
              </a:lnSpc>
            </a:pPr>
            <a:endParaRPr lang="nl-NL" sz="2800" smtClean="0"/>
          </a:p>
          <a:p>
            <a:pPr eaLnBrk="1" hangingPunct="1">
              <a:lnSpc>
                <a:spcPct val="90000"/>
              </a:lnSpc>
            </a:pPr>
            <a:r>
              <a:rPr lang="nl-NL" sz="2800" u="sng" smtClean="0"/>
              <a:t>Pinocytose</a:t>
            </a:r>
            <a:r>
              <a:rPr lang="nl-NL" sz="2800" smtClean="0"/>
              <a:t>: Fagocytose waarbij een vloeibare stof word opgenomen. Zo werkt de voedsel opname van eencelligen (het blaasje versmelt dan met een lysosoom, en dmv actief transport worden bruikbare stoffen dan opgenomen).</a:t>
            </a:r>
          </a:p>
        </p:txBody>
      </p:sp>
      <p:sp>
        <p:nvSpPr>
          <p:cNvPr id="118788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54185-CC9D-409E-B72A-9BB59BBA4F4D}" type="slidenum">
              <a:rPr lang="nl-NL" smtClean="0"/>
              <a:pPr/>
              <a:t>6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Fagocytose</a:t>
            </a:r>
            <a:endParaRPr lang="nl-NL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119812" name="Picture 5" descr="endocytose%20exo%20cyto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196975"/>
            <a:ext cx="475297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3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BB49C8-CE95-40BA-87E2-51F9F20EE441}" type="slidenum">
              <a:rPr lang="nl-NL" smtClean="0"/>
              <a:pPr/>
              <a:t>7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en-US" sz="3200" b="1" dirty="0" err="1" smtClean="0"/>
              <a:t>Vormen</a:t>
            </a:r>
            <a:r>
              <a:rPr lang="en-US" sz="3200" b="1" dirty="0" smtClean="0"/>
              <a:t> van </a:t>
            </a:r>
            <a:r>
              <a:rPr lang="en-US" sz="3200" b="1" dirty="0" err="1" smtClean="0"/>
              <a:t>endocytose</a:t>
            </a:r>
            <a:endParaRPr lang="nl-NL" sz="3200" b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nl-NL" dirty="0" smtClean="0"/>
          </a:p>
        </p:txBody>
      </p:sp>
      <p:sp>
        <p:nvSpPr>
          <p:cNvPr id="120838" name="Tijdelijke aanduiding voor dianumm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3C981A-7E37-42EA-9D0F-8EF3BF7734D2}" type="slidenum">
              <a:rPr lang="nl-NL" smtClean="0"/>
              <a:pPr/>
              <a:t>8</a:t>
            </a:fld>
            <a:endParaRPr lang="nl-NL" smtClean="0"/>
          </a:p>
        </p:txBody>
      </p:sp>
      <p:pic>
        <p:nvPicPr>
          <p:cNvPr id="8" name="Afbeelding 7" descr="endocytose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844824"/>
            <a:ext cx="6552728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CYTOSKELET BLZ. 86</a:t>
            </a:r>
            <a:endParaRPr lang="nl-NL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Cytoskelet</a:t>
            </a:r>
            <a:r>
              <a:rPr lang="en-US" sz="2400" dirty="0" smtClean="0"/>
              <a:t> is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netwerk</a:t>
            </a:r>
            <a:r>
              <a:rPr lang="en-US" sz="2400" dirty="0" smtClean="0"/>
              <a:t> van </a:t>
            </a:r>
            <a:r>
              <a:rPr lang="en-US" sz="2400" dirty="0" err="1" smtClean="0"/>
              <a:t>vezelige</a:t>
            </a:r>
            <a:r>
              <a:rPr lang="en-US" sz="2400" dirty="0" smtClean="0"/>
              <a:t> </a:t>
            </a:r>
            <a:r>
              <a:rPr lang="en-US" sz="2400" dirty="0" err="1" smtClean="0"/>
              <a:t>eiwitten</a:t>
            </a:r>
            <a:endParaRPr lang="en-US" sz="2400" dirty="0" smtClean="0"/>
          </a:p>
          <a:p>
            <a:r>
              <a:rPr lang="en-US" sz="2400" dirty="0" err="1" smtClean="0"/>
              <a:t>Geven</a:t>
            </a:r>
            <a:r>
              <a:rPr lang="en-US" sz="2400" dirty="0" smtClean="0"/>
              <a:t> </a:t>
            </a:r>
            <a:r>
              <a:rPr lang="en-US" sz="2400" dirty="0" err="1" smtClean="0"/>
              <a:t>vorm</a:t>
            </a:r>
            <a:r>
              <a:rPr lang="en-US" sz="2400" dirty="0" smtClean="0"/>
              <a:t> </a:t>
            </a:r>
            <a:r>
              <a:rPr lang="en-US" sz="2400" dirty="0" err="1" smtClean="0"/>
              <a:t>aan</a:t>
            </a:r>
            <a:r>
              <a:rPr lang="en-US" sz="2400" dirty="0" smtClean="0"/>
              <a:t> de </a:t>
            </a:r>
            <a:r>
              <a:rPr lang="en-US" sz="2400" dirty="0" err="1" smtClean="0"/>
              <a:t>cel</a:t>
            </a:r>
            <a:r>
              <a:rPr lang="en-US" sz="2400" dirty="0" smtClean="0"/>
              <a:t> en </a:t>
            </a:r>
            <a:r>
              <a:rPr lang="en-US" sz="2400" dirty="0" err="1" smtClean="0"/>
              <a:t>maken</a:t>
            </a:r>
            <a:r>
              <a:rPr lang="en-US" sz="2400" dirty="0" smtClean="0"/>
              <a:t> </a:t>
            </a:r>
            <a:r>
              <a:rPr lang="en-US" sz="2400" dirty="0" err="1" smtClean="0"/>
              <a:t>beweging</a:t>
            </a:r>
            <a:r>
              <a:rPr lang="en-US" sz="2400" dirty="0" smtClean="0"/>
              <a:t> </a:t>
            </a:r>
            <a:r>
              <a:rPr lang="en-US" sz="2400" dirty="0" err="1" smtClean="0"/>
              <a:t>mogelijk</a:t>
            </a:r>
            <a:endParaRPr lang="en-US" sz="2400" dirty="0" smtClean="0"/>
          </a:p>
          <a:p>
            <a:r>
              <a:rPr lang="en-US" sz="2400" dirty="0" err="1" smtClean="0"/>
              <a:t>Cytoskelet</a:t>
            </a:r>
            <a:r>
              <a:rPr lang="en-US" sz="2400" dirty="0" smtClean="0"/>
              <a:t> </a:t>
            </a:r>
            <a:r>
              <a:rPr lang="en-US" sz="2400" dirty="0" err="1" smtClean="0"/>
              <a:t>vormt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soort</a:t>
            </a:r>
            <a:r>
              <a:rPr lang="en-US" sz="2400" dirty="0" smtClean="0"/>
              <a:t> </a:t>
            </a:r>
            <a:r>
              <a:rPr lang="en-US" sz="2400" dirty="0" err="1" smtClean="0"/>
              <a:t>paden</a:t>
            </a:r>
            <a:r>
              <a:rPr lang="en-US" sz="2400" dirty="0" smtClean="0"/>
              <a:t> </a:t>
            </a:r>
            <a:r>
              <a:rPr lang="en-US" sz="2400" dirty="0" err="1" smtClean="0"/>
              <a:t>tussen</a:t>
            </a:r>
            <a:r>
              <a:rPr lang="en-US" sz="2400" dirty="0" smtClean="0"/>
              <a:t> </a:t>
            </a:r>
            <a:r>
              <a:rPr lang="en-US" sz="2400" dirty="0" err="1" smtClean="0"/>
              <a:t>celorganellen</a:t>
            </a:r>
            <a:endParaRPr lang="en-US" sz="2400" dirty="0" smtClean="0"/>
          </a:p>
          <a:p>
            <a:r>
              <a:rPr lang="en-US" sz="2400" dirty="0" err="1" smtClean="0"/>
              <a:t>Speciale</a:t>
            </a:r>
            <a:r>
              <a:rPr lang="en-US" sz="2400" dirty="0" smtClean="0"/>
              <a:t> </a:t>
            </a:r>
            <a:r>
              <a:rPr lang="en-US" sz="2400" dirty="0" err="1" smtClean="0"/>
              <a:t>eiwitten</a:t>
            </a:r>
            <a:r>
              <a:rPr lang="en-US" sz="2400" dirty="0" smtClean="0"/>
              <a:t> (</a:t>
            </a:r>
            <a:r>
              <a:rPr lang="en-US" sz="2400" dirty="0" err="1" smtClean="0"/>
              <a:t>motoreiwitten</a:t>
            </a:r>
            <a:r>
              <a:rPr lang="en-US" sz="2400" dirty="0" smtClean="0"/>
              <a:t>) </a:t>
            </a:r>
            <a:r>
              <a:rPr lang="en-US" sz="2400" dirty="0" err="1" smtClean="0"/>
              <a:t>verplaatsen</a:t>
            </a:r>
            <a:r>
              <a:rPr lang="en-US" sz="2400" dirty="0" smtClean="0"/>
              <a:t> </a:t>
            </a:r>
            <a:r>
              <a:rPr lang="en-US" sz="2400" dirty="0" err="1" smtClean="0"/>
              <a:t>zich</a:t>
            </a:r>
            <a:r>
              <a:rPr lang="en-US" sz="2400" dirty="0" smtClean="0"/>
              <a:t> </a:t>
            </a:r>
            <a:r>
              <a:rPr lang="en-US" sz="2400" dirty="0" err="1" smtClean="0"/>
              <a:t>langs</a:t>
            </a:r>
            <a:r>
              <a:rPr lang="en-US" sz="2400" dirty="0" smtClean="0"/>
              <a:t> </a:t>
            </a:r>
            <a:r>
              <a:rPr lang="en-US" sz="2400" dirty="0" err="1" smtClean="0"/>
              <a:t>cytoskelet</a:t>
            </a:r>
            <a:r>
              <a:rPr lang="en-US" sz="2400" dirty="0" smtClean="0"/>
              <a:t> en </a:t>
            </a:r>
            <a:r>
              <a:rPr lang="en-US" sz="2400" dirty="0" err="1" smtClean="0"/>
              <a:t>transporteren</a:t>
            </a:r>
            <a:r>
              <a:rPr lang="en-US" sz="2400" dirty="0" smtClean="0"/>
              <a:t> </a:t>
            </a:r>
            <a:r>
              <a:rPr lang="en-US" sz="2400" dirty="0" err="1" smtClean="0"/>
              <a:t>daarbij</a:t>
            </a:r>
            <a:r>
              <a:rPr lang="en-US" sz="2400" dirty="0" smtClean="0"/>
              <a:t> </a:t>
            </a:r>
            <a:r>
              <a:rPr lang="en-US" sz="2400" dirty="0" err="1" smtClean="0"/>
              <a:t>blaasjes</a:t>
            </a:r>
            <a:r>
              <a:rPr lang="en-US" sz="2400" dirty="0" smtClean="0"/>
              <a:t> en </a:t>
            </a:r>
            <a:r>
              <a:rPr lang="en-US" sz="2400" dirty="0" err="1" smtClean="0"/>
              <a:t>eiwitten</a:t>
            </a:r>
            <a:endParaRPr lang="en-US" sz="2400" dirty="0" smtClean="0"/>
          </a:p>
          <a:p>
            <a:r>
              <a:rPr lang="en-US" sz="2400" dirty="0" err="1" smtClean="0"/>
              <a:t>Bijv</a:t>
            </a:r>
            <a:r>
              <a:rPr lang="en-US" sz="2400" dirty="0" smtClean="0"/>
              <a:t>. </a:t>
            </a:r>
            <a:r>
              <a:rPr lang="en-US" sz="2400" dirty="0" err="1" smtClean="0"/>
              <a:t>Lysosoom</a:t>
            </a:r>
            <a:r>
              <a:rPr lang="en-US" sz="2400" dirty="0" smtClean="0"/>
              <a:t> </a:t>
            </a:r>
            <a:r>
              <a:rPr lang="en-US" sz="2400" dirty="0" err="1" smtClean="0"/>
              <a:t>naar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andere</a:t>
            </a:r>
            <a:r>
              <a:rPr lang="en-US" sz="2400" dirty="0" smtClean="0"/>
              <a:t> </a:t>
            </a:r>
            <a:r>
              <a:rPr lang="en-US" sz="2400" dirty="0" err="1" smtClean="0"/>
              <a:t>plaats</a:t>
            </a:r>
            <a:r>
              <a:rPr lang="en-US" sz="2400" dirty="0" smtClean="0"/>
              <a:t> in de </a:t>
            </a:r>
            <a:r>
              <a:rPr lang="en-US" sz="2400" dirty="0" err="1" smtClean="0"/>
              <a:t>cel</a:t>
            </a:r>
            <a:r>
              <a:rPr lang="en-US" sz="2400" dirty="0" smtClean="0"/>
              <a:t> </a:t>
            </a:r>
            <a:r>
              <a:rPr lang="en-US" sz="2400" dirty="0" err="1" smtClean="0"/>
              <a:t>vervoeren</a:t>
            </a:r>
            <a:endParaRPr lang="en-US" sz="2400" dirty="0" smtClean="0"/>
          </a:p>
          <a:p>
            <a:r>
              <a:rPr lang="en-US" sz="2400" dirty="0" err="1" smtClean="0"/>
              <a:t>Cytoskelet</a:t>
            </a:r>
            <a:r>
              <a:rPr lang="en-US" sz="2400" dirty="0" smtClean="0"/>
              <a:t> en </a:t>
            </a:r>
            <a:r>
              <a:rPr lang="en-US" sz="2400" dirty="0" err="1" smtClean="0"/>
              <a:t>motoreiwitten</a:t>
            </a:r>
            <a:r>
              <a:rPr lang="en-US" sz="2400" dirty="0" smtClean="0"/>
              <a:t> </a:t>
            </a:r>
            <a:r>
              <a:rPr lang="en-US" sz="2400" dirty="0" err="1" smtClean="0"/>
              <a:t>zorgen</a:t>
            </a:r>
            <a:r>
              <a:rPr lang="en-US" sz="2400" dirty="0" smtClean="0"/>
              <a:t> </a:t>
            </a: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beweging</a:t>
            </a:r>
            <a:r>
              <a:rPr lang="en-US" sz="2400" dirty="0" smtClean="0"/>
              <a:t> </a:t>
            </a:r>
            <a:r>
              <a:rPr lang="en-US" sz="2400" dirty="0" err="1" smtClean="0"/>
              <a:t>trilharen</a:t>
            </a:r>
            <a:r>
              <a:rPr lang="en-US" sz="2400" dirty="0" smtClean="0"/>
              <a:t> en het </a:t>
            </a:r>
            <a:r>
              <a:rPr lang="en-US" sz="2400" dirty="0" err="1" smtClean="0"/>
              <a:t>vervormen</a:t>
            </a:r>
            <a:r>
              <a:rPr lang="en-US" sz="2400" dirty="0" smtClean="0"/>
              <a:t> van de </a:t>
            </a:r>
            <a:r>
              <a:rPr lang="en-US" sz="2400" dirty="0" err="1" smtClean="0"/>
              <a:t>cel</a:t>
            </a:r>
            <a:r>
              <a:rPr lang="en-US" sz="2400" dirty="0" smtClean="0"/>
              <a:t> </a:t>
            </a:r>
            <a:r>
              <a:rPr lang="en-US" sz="2400" dirty="0" err="1" smtClean="0"/>
              <a:t>zoals</a:t>
            </a:r>
            <a:r>
              <a:rPr lang="en-US" sz="2400" dirty="0" smtClean="0"/>
              <a:t> </a:t>
            </a:r>
            <a:r>
              <a:rPr lang="en-US" sz="2400" dirty="0" err="1" smtClean="0"/>
              <a:t>bij</a:t>
            </a:r>
            <a:r>
              <a:rPr lang="en-US" sz="2400" dirty="0" smtClean="0"/>
              <a:t> </a:t>
            </a:r>
            <a:r>
              <a:rPr lang="en-US" sz="2400" dirty="0" err="1" smtClean="0"/>
              <a:t>amoeben</a:t>
            </a:r>
            <a:endParaRPr lang="en-US" sz="2400" dirty="0" smtClean="0"/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 smtClean="0"/>
              <a:t>Filmpje</a:t>
            </a:r>
            <a:r>
              <a:rPr lang="en-US" sz="2400" dirty="0" smtClean="0"/>
              <a:t> </a:t>
            </a:r>
            <a:r>
              <a:rPr lang="en-US" sz="2400" dirty="0" err="1" smtClean="0"/>
              <a:t>amoebe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Cytoskelet</a:t>
            </a:r>
            <a:endParaRPr lang="nl-N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389</Words>
  <Application>Microsoft Office PowerPoint</Application>
  <PresentationFormat>Diavoorstelling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B. Stof 7 Membranen en het transport van stoffen</vt:lpstr>
      <vt:lpstr>Actief transport</vt:lpstr>
      <vt:lpstr>TRANSPORTENZYMEN  (in celmembranen, zie afb. Bioplek)</vt:lpstr>
      <vt:lpstr>Transportenzymen (passief)</vt:lpstr>
      <vt:lpstr>Transportenzymen (actief)</vt:lpstr>
      <vt:lpstr>Andere processen</vt:lpstr>
      <vt:lpstr>Fagocytose</vt:lpstr>
      <vt:lpstr>Vormen van endocytose</vt:lpstr>
      <vt:lpstr>CYTOSKELET BLZ. 86</vt:lpstr>
      <vt:lpstr>Dia 10</vt:lpstr>
      <vt:lpstr>OPDRACHTEN MAKEN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Stof 7 Membranen en het transport van stoffen</dc:title>
  <dc:creator>biobertus</dc:creator>
  <cp:lastModifiedBy>biobertus</cp:lastModifiedBy>
  <cp:revision>2</cp:revision>
  <dcterms:created xsi:type="dcterms:W3CDTF">2014-12-15T12:54:30Z</dcterms:created>
  <dcterms:modified xsi:type="dcterms:W3CDTF">2014-12-15T14:52:44Z</dcterms:modified>
</cp:coreProperties>
</file>